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257" r:id="rId3"/>
    <p:sldId id="258" r:id="rId4"/>
    <p:sldId id="259" r:id="rId5"/>
    <p:sldId id="260" r:id="rId6"/>
    <p:sldId id="261" r:id="rId7"/>
    <p:sldId id="262" r:id="rId8"/>
    <p:sldId id="279" r:id="rId9"/>
    <p:sldId id="295" r:id="rId10"/>
    <p:sldId id="280" r:id="rId11"/>
    <p:sldId id="263" r:id="rId12"/>
    <p:sldId id="281" r:id="rId13"/>
    <p:sldId id="282" r:id="rId14"/>
    <p:sldId id="264" r:id="rId15"/>
    <p:sldId id="265" r:id="rId16"/>
    <p:sldId id="266" r:id="rId17"/>
    <p:sldId id="286" r:id="rId18"/>
    <p:sldId id="274" r:id="rId19"/>
    <p:sldId id="283" r:id="rId20"/>
    <p:sldId id="267" r:id="rId21"/>
    <p:sldId id="284" r:id="rId22"/>
    <p:sldId id="285" r:id="rId23"/>
    <p:sldId id="296" r:id="rId24"/>
    <p:sldId id="268" r:id="rId25"/>
    <p:sldId id="287" r:id="rId26"/>
    <p:sldId id="288" r:id="rId27"/>
    <p:sldId id="269" r:id="rId28"/>
    <p:sldId id="275" r:id="rId29"/>
    <p:sldId id="276" r:id="rId30"/>
    <p:sldId id="290" r:id="rId31"/>
    <p:sldId id="277" r:id="rId32"/>
    <p:sldId id="289" r:id="rId33"/>
    <p:sldId id="278" r:id="rId34"/>
    <p:sldId id="271" r:id="rId35"/>
    <p:sldId id="273" r:id="rId36"/>
    <p:sldId id="272" r:id="rId37"/>
    <p:sldId id="291" r:id="rId38"/>
    <p:sldId id="292" r:id="rId39"/>
    <p:sldId id="293" r:id="rId40"/>
    <p:sldId id="29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56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February 1,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February 1,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February 1,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February 1,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February 1,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February 1,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February 1, 17</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February 1, 17</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February 1, 17</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February 1,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February 1,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February 1, 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Great Smoky Mountains</a:t>
            </a:r>
            <a:endParaRPr lang="en-US" dirty="0"/>
          </a:p>
        </p:txBody>
      </p:sp>
      <p:sp>
        <p:nvSpPr>
          <p:cNvPr id="3" name="Subtitle 2"/>
          <p:cNvSpPr>
            <a:spLocks noGrp="1"/>
          </p:cNvSpPr>
          <p:nvPr>
            <p:ph type="subTitle" idx="1"/>
          </p:nvPr>
        </p:nvSpPr>
        <p:spPr/>
        <p:txBody>
          <a:bodyPr/>
          <a:lstStyle/>
          <a:p>
            <a:r>
              <a:rPr lang="en-US" dirty="0" smtClean="0"/>
              <a:t>Fly fishing America’s most visited National Park</a:t>
            </a:r>
            <a:endParaRPr lang="en-US" dirty="0"/>
          </a:p>
        </p:txBody>
      </p:sp>
    </p:spTree>
    <p:extLst>
      <p:ext uri="{BB962C8B-B14F-4D97-AF65-F5344CB8AC3E}">
        <p14:creationId xmlns:p14="http://schemas.microsoft.com/office/powerpoint/2010/main" val="3525064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pic>
        <p:nvPicPr>
          <p:cNvPr id="4" name="Content Placeholder 3" descr="IMG_7798-001.jpg"/>
          <p:cNvPicPr>
            <a:picLocks noGrp="1" noChangeAspect="1"/>
          </p:cNvPicPr>
          <p:nvPr>
            <p:ph idx="1"/>
          </p:nvPr>
        </p:nvPicPr>
        <p:blipFill>
          <a:blip r:embed="rId2" cstate="print">
            <a:extLst>
              <a:ext uri="{28A0092B-C50C-407E-A947-70E740481C1C}">
                <a14:useLocalDpi xmlns:a14="http://schemas.microsoft.com/office/drawing/2010/main" val="0"/>
              </a:ext>
            </a:extLst>
          </a:blip>
          <a:srcRect t="5517" b="5517"/>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2558288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sp>
        <p:nvSpPr>
          <p:cNvPr id="3" name="Content Placeholder 2"/>
          <p:cNvSpPr>
            <a:spLocks noGrp="1"/>
          </p:cNvSpPr>
          <p:nvPr>
            <p:ph idx="1"/>
          </p:nvPr>
        </p:nvSpPr>
        <p:spPr/>
        <p:txBody>
          <a:bodyPr>
            <a:normAutofit lnSpcReduction="10000"/>
          </a:bodyPr>
          <a:lstStyle/>
          <a:p>
            <a:r>
              <a:rPr lang="en-US" dirty="0" smtClean="0"/>
              <a:t>The Little Pigeon drainage includes the West and Middle Prongs of the Little Pigeon. Both are relatively close to Gatlinburg making them popular with tourists staying there. Both the West and Middle Prongs offer decent to good brook trout fishing although the fish in the West Prong are not genetically pure Southern strain </a:t>
            </a:r>
            <a:r>
              <a:rPr lang="en-US" dirty="0" err="1" smtClean="0"/>
              <a:t>brookies</a:t>
            </a:r>
            <a:r>
              <a:rPr lang="en-US" dirty="0" smtClean="0"/>
              <a:t>.</a:t>
            </a:r>
          </a:p>
          <a:p>
            <a:r>
              <a:rPr lang="en-US" dirty="0" smtClean="0"/>
              <a:t>Higher gradient water compared to Little River and Abrams Creek makes for some easier </a:t>
            </a:r>
            <a:r>
              <a:rPr lang="en-US" i="1" dirty="0" smtClean="0"/>
              <a:t>catching</a:t>
            </a:r>
            <a:r>
              <a:rPr lang="en-US" dirty="0" smtClean="0"/>
              <a:t> but possibly harder fishing.</a:t>
            </a:r>
          </a:p>
          <a:p>
            <a:r>
              <a:rPr lang="en-US" dirty="0" smtClean="0"/>
              <a:t>The West Prong of the Little Pigeon was one of the few streams impacted by the Chimney Tops 2 (Gatlinburg) fire. The good news is that it does not seem to have suffered much as a fishery.</a:t>
            </a:r>
            <a:endParaRPr lang="en-US" dirty="0"/>
          </a:p>
        </p:txBody>
      </p:sp>
    </p:spTree>
    <p:extLst>
      <p:ext uri="{BB962C8B-B14F-4D97-AF65-F5344CB8AC3E}">
        <p14:creationId xmlns:p14="http://schemas.microsoft.com/office/powerpoint/2010/main" val="840265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pic>
        <p:nvPicPr>
          <p:cNvPr id="5" name="Content Placeholder 4" descr="IMG_2912832-001.jpg"/>
          <p:cNvPicPr>
            <a:picLocks noGrp="1" noChangeAspect="1"/>
          </p:cNvPicPr>
          <p:nvPr>
            <p:ph idx="1"/>
          </p:nvPr>
        </p:nvPicPr>
        <p:blipFill>
          <a:blip r:embed="rId2">
            <a:extLst>
              <a:ext uri="{28A0092B-C50C-407E-A947-70E740481C1C}">
                <a14:useLocalDpi xmlns:a14="http://schemas.microsoft.com/office/drawing/2010/main" val="0"/>
              </a:ext>
            </a:extLst>
          </a:blip>
          <a:srcRect t="5569" b="5569"/>
          <a:stretch>
            <a:fillRect/>
          </a:stretch>
        </p:blipFill>
        <p:spPr/>
      </p:pic>
    </p:spTree>
    <p:extLst>
      <p:ext uri="{BB962C8B-B14F-4D97-AF65-F5344CB8AC3E}">
        <p14:creationId xmlns:p14="http://schemas.microsoft.com/office/powerpoint/2010/main" val="408565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pic>
        <p:nvPicPr>
          <p:cNvPr id="4" name="Content Placeholder 3" descr="IMG_8144-001.JPG"/>
          <p:cNvPicPr>
            <a:picLocks noGrp="1" noChangeAspect="1"/>
          </p:cNvPicPr>
          <p:nvPr>
            <p:ph idx="1"/>
          </p:nvPr>
        </p:nvPicPr>
        <p:blipFill>
          <a:blip r:embed="rId2" cstate="print">
            <a:extLst>
              <a:ext uri="{28A0092B-C50C-407E-A947-70E740481C1C}">
                <a14:useLocalDpi xmlns:a14="http://schemas.microsoft.com/office/drawing/2010/main" val="0"/>
              </a:ext>
            </a:extLst>
          </a:blip>
          <a:srcRect t="5556" b="5556"/>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408850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sp>
        <p:nvSpPr>
          <p:cNvPr id="3" name="Content Placeholder 2"/>
          <p:cNvSpPr>
            <a:spLocks noGrp="1"/>
          </p:cNvSpPr>
          <p:nvPr>
            <p:ph idx="1"/>
          </p:nvPr>
        </p:nvSpPr>
        <p:spPr/>
        <p:txBody>
          <a:bodyPr/>
          <a:lstStyle/>
          <a:p>
            <a:r>
              <a:rPr lang="en-US" dirty="0" smtClean="0"/>
              <a:t>Cosby Creek is one of the better brook trout fisheries in the Park but sees surprisingly light fishing pressure compared to streams further west. Part of this is the more remote nature of the Cosby area as well as the fact that there is a lot of great water closer to destinations like Gatlinburg and Townsend</a:t>
            </a:r>
            <a:r>
              <a:rPr lang="en-US" dirty="0" smtClean="0"/>
              <a:t>. The past couple of years have been tougher due to a severe flash flood.</a:t>
            </a:r>
            <a:endParaRPr lang="en-US" dirty="0"/>
          </a:p>
        </p:txBody>
      </p:sp>
    </p:spTree>
    <p:extLst>
      <p:ext uri="{BB962C8B-B14F-4D97-AF65-F5344CB8AC3E}">
        <p14:creationId xmlns:p14="http://schemas.microsoft.com/office/powerpoint/2010/main" val="729334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sp>
        <p:nvSpPr>
          <p:cNvPr id="3" name="Content Placeholder 2"/>
          <p:cNvSpPr>
            <a:spLocks noGrp="1"/>
          </p:cNvSpPr>
          <p:nvPr>
            <p:ph idx="1"/>
          </p:nvPr>
        </p:nvSpPr>
        <p:spPr/>
        <p:txBody>
          <a:bodyPr/>
          <a:lstStyle/>
          <a:p>
            <a:r>
              <a:rPr lang="en-US" dirty="0" smtClean="0"/>
              <a:t>Fontana Lake Tributaries include, Eagle, Hazel, Forney, and Noland Creeks. Upstream tributaries to the same system include Deep Creek and the Oconaluftee system. In the forgotten east and northeast side of the Park, Big Creek and Cataloochee Creek (and its tributaries) offer some of the least pressured fishing in the Park.</a:t>
            </a:r>
            <a:endParaRPr lang="en-US" dirty="0"/>
          </a:p>
        </p:txBody>
      </p:sp>
    </p:spTree>
    <p:extLst>
      <p:ext uri="{BB962C8B-B14F-4D97-AF65-F5344CB8AC3E}">
        <p14:creationId xmlns:p14="http://schemas.microsoft.com/office/powerpoint/2010/main" val="80483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sp>
        <p:nvSpPr>
          <p:cNvPr id="3" name="Content Placeholder 2"/>
          <p:cNvSpPr>
            <a:spLocks noGrp="1"/>
          </p:cNvSpPr>
          <p:nvPr>
            <p:ph idx="1"/>
          </p:nvPr>
        </p:nvSpPr>
        <p:spPr/>
        <p:txBody>
          <a:bodyPr/>
          <a:lstStyle/>
          <a:p>
            <a:r>
              <a:rPr lang="en-US" dirty="0" smtClean="0"/>
              <a:t>Fontana Lake tributaries all contain good populations of rainbow and brown trout. Most of them also have brook trout populations if you go upstream far enough above the lake. Hazel Creek is one of the most famous streams in the whole Park and everyone owes it to themselves to fish it at least once in their life for the historic significance as well as the excellent fishing and backcountry experience. Of all the Fontana Lake tributaries, Forney is probably the most overlooked and worth the effort it takes to explore it.</a:t>
            </a:r>
            <a:endParaRPr lang="en-US" dirty="0"/>
          </a:p>
        </p:txBody>
      </p:sp>
    </p:spTree>
    <p:extLst>
      <p:ext uri="{BB962C8B-B14F-4D97-AF65-F5344CB8AC3E}">
        <p14:creationId xmlns:p14="http://schemas.microsoft.com/office/powerpoint/2010/main" val="2562448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pic>
        <p:nvPicPr>
          <p:cNvPr id="4" name="Content Placeholder 3" descr="IMG_2275.JPG"/>
          <p:cNvPicPr>
            <a:picLocks noGrp="1" noChangeAspect="1"/>
          </p:cNvPicPr>
          <p:nvPr>
            <p:ph idx="1"/>
          </p:nvPr>
        </p:nvPicPr>
        <p:blipFill>
          <a:blip r:embed="rId2" cstate="print">
            <a:extLst>
              <a:ext uri="{28A0092B-C50C-407E-A947-70E740481C1C}">
                <a14:useLocalDpi xmlns:a14="http://schemas.microsoft.com/office/drawing/2010/main" val="0"/>
              </a:ext>
            </a:extLst>
          </a:blip>
          <a:srcRect t="5556" b="5556"/>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2967327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sp>
        <p:nvSpPr>
          <p:cNvPr id="3" name="Content Placeholder 2"/>
          <p:cNvSpPr>
            <a:spLocks noGrp="1"/>
          </p:cNvSpPr>
          <p:nvPr>
            <p:ph idx="1"/>
          </p:nvPr>
        </p:nvSpPr>
        <p:spPr/>
        <p:txBody>
          <a:bodyPr/>
          <a:lstStyle/>
          <a:p>
            <a:r>
              <a:rPr lang="en-US" dirty="0" smtClean="0"/>
              <a:t>Deep Creek is one of my personal favorites, perhaps because I always seem to have a good day when I fish it. Known for </a:t>
            </a:r>
            <a:r>
              <a:rPr lang="en-US" dirty="0" smtClean="0"/>
              <a:t>the </a:t>
            </a:r>
            <a:r>
              <a:rPr lang="en-US" dirty="0" smtClean="0"/>
              <a:t>brown trout fishing, Deep Creek also has brook trout in the headwaters making it a good option to try and accomplish the Park slam. The only downside to Deep Creek is that most fishing on the stream requires walking to access the water.</a:t>
            </a:r>
            <a:endParaRPr lang="en-US" dirty="0"/>
          </a:p>
        </p:txBody>
      </p:sp>
    </p:spTree>
    <p:extLst>
      <p:ext uri="{BB962C8B-B14F-4D97-AF65-F5344CB8AC3E}">
        <p14:creationId xmlns:p14="http://schemas.microsoft.com/office/powerpoint/2010/main" val="687536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pic>
        <p:nvPicPr>
          <p:cNvPr id="4" name="Content Placeholder 3" descr="IMG_0531.JPG"/>
          <p:cNvPicPr>
            <a:picLocks noGrp="1" noChangeAspect="1"/>
          </p:cNvPicPr>
          <p:nvPr>
            <p:ph idx="1"/>
          </p:nvPr>
        </p:nvPicPr>
        <p:blipFill>
          <a:blip r:embed="rId2" cstate="print">
            <a:extLst>
              <a:ext uri="{28A0092B-C50C-407E-A947-70E740481C1C}">
                <a14:useLocalDpi xmlns:a14="http://schemas.microsoft.com/office/drawing/2010/main" val="0"/>
              </a:ext>
            </a:extLst>
          </a:blip>
          <a:srcRect t="5556" b="5556"/>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407841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4" name="Content Placeholder 3"/>
          <p:cNvSpPr>
            <a:spLocks noGrp="1"/>
          </p:cNvSpPr>
          <p:nvPr>
            <p:ph sz="half" idx="1"/>
          </p:nvPr>
        </p:nvSpPr>
        <p:spPr/>
        <p:txBody>
          <a:bodyPr>
            <a:normAutofit fontScale="77500" lnSpcReduction="20000"/>
          </a:bodyPr>
          <a:lstStyle/>
          <a:p>
            <a:r>
              <a:rPr lang="en-US" dirty="0"/>
              <a:t>My name is David Knapp.  I’ve been fly fishing for close to 20 years and have fished Arizona, </a:t>
            </a:r>
            <a:r>
              <a:rPr lang="en-US" dirty="0" smtClean="0"/>
              <a:t>Colorado, Wyoming</a:t>
            </a:r>
            <a:r>
              <a:rPr lang="en-US" dirty="0"/>
              <a:t>, Montana, South Dakota</a:t>
            </a:r>
            <a:r>
              <a:rPr lang="en-US" dirty="0" smtClean="0"/>
              <a:t>, and Utah </a:t>
            </a:r>
            <a:r>
              <a:rPr lang="en-US" dirty="0"/>
              <a:t>as well as lots of great waters much closer to home here in </a:t>
            </a:r>
            <a:r>
              <a:rPr lang="en-US" dirty="0" smtClean="0"/>
              <a:t>Tennessee, Kentucky, and North Carolina. </a:t>
            </a:r>
          </a:p>
          <a:p>
            <a:r>
              <a:rPr lang="en-US" dirty="0" smtClean="0"/>
              <a:t>I </a:t>
            </a:r>
            <a:r>
              <a:rPr lang="en-US" dirty="0"/>
              <a:t>started guiding this </a:t>
            </a:r>
            <a:r>
              <a:rPr lang="en-US" dirty="0" smtClean="0"/>
              <a:t>past year</a:t>
            </a:r>
            <a:r>
              <a:rPr lang="en-US" dirty="0"/>
              <a:t>.  You can read about my most recent adventures at </a:t>
            </a:r>
            <a:r>
              <a:rPr lang="en-US" b="1" dirty="0" err="1"/>
              <a:t>thetroutzone.blogspot.com</a:t>
            </a:r>
            <a:r>
              <a:rPr lang="en-US" dirty="0"/>
              <a:t> or learn more about </a:t>
            </a:r>
            <a:r>
              <a:rPr lang="en-US" dirty="0" smtClean="0"/>
              <a:t>guided </a:t>
            </a:r>
            <a:r>
              <a:rPr lang="en-US" dirty="0"/>
              <a:t>trips at </a:t>
            </a:r>
            <a:r>
              <a:rPr lang="en-US" b="1" dirty="0" err="1"/>
              <a:t>TroutZoneAnglers.com</a:t>
            </a:r>
            <a:r>
              <a:rPr lang="en-US" b="1" dirty="0"/>
              <a:t>.  </a:t>
            </a:r>
          </a:p>
          <a:p>
            <a:endParaRPr lang="en-US" dirty="0"/>
          </a:p>
        </p:txBody>
      </p:sp>
      <p:pic>
        <p:nvPicPr>
          <p:cNvPr id="6" name="Content Placeholder 5" descr="IMG_5612-005.JPG"/>
          <p:cNvPicPr>
            <a:picLocks noGrp="1" noChangeAspect="1"/>
          </p:cNvPicPr>
          <p:nvPr>
            <p:ph sz="half" idx="2"/>
          </p:nvPr>
        </p:nvPicPr>
        <p:blipFill>
          <a:blip r:embed="rId2">
            <a:extLst>
              <a:ext uri="{28A0092B-C50C-407E-A947-70E740481C1C}">
                <a14:useLocalDpi xmlns:a14="http://schemas.microsoft.com/office/drawing/2010/main" val="0"/>
              </a:ext>
            </a:extLst>
          </a:blip>
          <a:srcRect t="5164" b="5164"/>
          <a:stretch>
            <a:fillRect/>
          </a:stretch>
        </p:blipFill>
        <p:spPr>
          <a:effectLst>
            <a:outerShdw blurRad="50800" dist="38100" dir="2700000" sx="103000" sy="103000" algn="tl" rotWithShape="0">
              <a:srgbClr val="000000">
                <a:alpha val="43000"/>
              </a:srgbClr>
            </a:outerShdw>
          </a:effectLst>
        </p:spPr>
      </p:pic>
    </p:spTree>
    <p:extLst>
      <p:ext uri="{BB962C8B-B14F-4D97-AF65-F5344CB8AC3E}">
        <p14:creationId xmlns:p14="http://schemas.microsoft.com/office/powerpoint/2010/main" val="3291898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sp>
        <p:nvSpPr>
          <p:cNvPr id="3" name="Content Placeholder 2"/>
          <p:cNvSpPr>
            <a:spLocks noGrp="1"/>
          </p:cNvSpPr>
          <p:nvPr>
            <p:ph idx="1"/>
          </p:nvPr>
        </p:nvSpPr>
        <p:spPr/>
        <p:txBody>
          <a:bodyPr/>
          <a:lstStyle/>
          <a:p>
            <a:r>
              <a:rPr lang="en-US" dirty="0" smtClean="0"/>
              <a:t>The Oconaluftee River system includes the ‘</a:t>
            </a:r>
            <a:r>
              <a:rPr lang="en-US" dirty="0" err="1" smtClean="0"/>
              <a:t>Luftee</a:t>
            </a:r>
            <a:r>
              <a:rPr lang="en-US" dirty="0"/>
              <a:t> </a:t>
            </a:r>
            <a:r>
              <a:rPr lang="en-US" dirty="0" smtClean="0"/>
              <a:t>and its tributaries such as Bradley Fork, Raven Fork, and Straight Fork. Both Raven Fork and Straight </a:t>
            </a:r>
            <a:r>
              <a:rPr lang="en-US" dirty="0" smtClean="0"/>
              <a:t>Fork offers </a:t>
            </a:r>
            <a:r>
              <a:rPr lang="en-US" dirty="0" smtClean="0"/>
              <a:t>good fishing as they flow through the Cherokee lands outside the Park. Straight Fork has great fishing in the Park along a gravel road while Raven Fork requires a fairly short but intense hike to reach. It flows through a rugged gorge and should only be fished with a buddy for safety. The Oconaluftee and Bradley Fork are both excellent brown trout streams along with the usual rainbows. Brook trout can be found in the headwaters of all these streams.</a:t>
            </a:r>
            <a:endParaRPr lang="en-US" dirty="0"/>
          </a:p>
        </p:txBody>
      </p:sp>
    </p:spTree>
    <p:extLst>
      <p:ext uri="{BB962C8B-B14F-4D97-AF65-F5344CB8AC3E}">
        <p14:creationId xmlns:p14="http://schemas.microsoft.com/office/powerpoint/2010/main" val="203673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pic>
        <p:nvPicPr>
          <p:cNvPr id="4" name="Content Placeholder 3" descr="IMG_2414.JPG"/>
          <p:cNvPicPr>
            <a:picLocks noGrp="1" noChangeAspect="1"/>
          </p:cNvPicPr>
          <p:nvPr>
            <p:ph idx="1"/>
          </p:nvPr>
        </p:nvPicPr>
        <p:blipFill>
          <a:blip r:embed="rId2" cstate="print">
            <a:extLst>
              <a:ext uri="{28A0092B-C50C-407E-A947-70E740481C1C}">
                <a14:useLocalDpi xmlns:a14="http://schemas.microsoft.com/office/drawing/2010/main" val="0"/>
              </a:ext>
            </a:extLst>
          </a:blip>
          <a:srcRect t="5556" b="5556"/>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215043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pic>
        <p:nvPicPr>
          <p:cNvPr id="5" name="Content Placeholder 4" descr="IMGP0295.JPG"/>
          <p:cNvPicPr>
            <a:picLocks noGrp="1" noChangeAspect="1"/>
          </p:cNvPicPr>
          <p:nvPr>
            <p:ph idx="1"/>
          </p:nvPr>
        </p:nvPicPr>
        <p:blipFill>
          <a:blip r:embed="rId2" cstate="print">
            <a:extLst>
              <a:ext uri="{28A0092B-C50C-407E-A947-70E740481C1C}">
                <a14:useLocalDpi xmlns:a14="http://schemas.microsoft.com/office/drawing/2010/main" val="0"/>
              </a:ext>
            </a:extLst>
          </a:blip>
          <a:srcRect t="10494" b="10494"/>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998514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Streams: North Carolina</a:t>
            </a:r>
          </a:p>
        </p:txBody>
      </p:sp>
      <p:pic>
        <p:nvPicPr>
          <p:cNvPr id="4" name="Content Placeholder 3" descr="IMG_1107.JPG"/>
          <p:cNvPicPr>
            <a:picLocks noGrp="1" noChangeAspect="1"/>
          </p:cNvPicPr>
          <p:nvPr>
            <p:ph sz="half" idx="1"/>
          </p:nvPr>
        </p:nvPicPr>
        <p:blipFill>
          <a:blip r:embed="rId2">
            <a:extLst>
              <a:ext uri="{28A0092B-C50C-407E-A947-70E740481C1C}">
                <a14:useLocalDpi xmlns:a14="http://schemas.microsoft.com/office/drawing/2010/main" val="0"/>
              </a:ext>
            </a:extLst>
          </a:blip>
          <a:srcRect t="6191" b="6191"/>
          <a:stretch>
            <a:fillRect/>
          </a:stretch>
        </p:blipFill>
        <p:spPr/>
      </p:pic>
      <p:sp>
        <p:nvSpPr>
          <p:cNvPr id="6" name="Content Placeholder 5"/>
          <p:cNvSpPr>
            <a:spLocks noGrp="1"/>
          </p:cNvSpPr>
          <p:nvPr>
            <p:ph sz="half" idx="2"/>
          </p:nvPr>
        </p:nvSpPr>
        <p:spPr/>
        <p:txBody>
          <a:bodyPr/>
          <a:lstStyle/>
          <a:p>
            <a:r>
              <a:rPr lang="en-US" dirty="0" smtClean="0"/>
              <a:t>Brown trout are more widespread on the North Carolina side of the Park.</a:t>
            </a:r>
            <a:endParaRPr lang="en-US" dirty="0"/>
          </a:p>
        </p:txBody>
      </p:sp>
    </p:spTree>
    <p:extLst>
      <p:ext uri="{BB962C8B-B14F-4D97-AF65-F5344CB8AC3E}">
        <p14:creationId xmlns:p14="http://schemas.microsoft.com/office/powerpoint/2010/main" val="1950444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sp>
        <p:nvSpPr>
          <p:cNvPr id="3" name="Content Placeholder 2"/>
          <p:cNvSpPr>
            <a:spLocks noGrp="1"/>
          </p:cNvSpPr>
          <p:nvPr>
            <p:ph idx="1"/>
          </p:nvPr>
        </p:nvSpPr>
        <p:spPr/>
        <p:txBody>
          <a:bodyPr>
            <a:normAutofit lnSpcReduction="10000"/>
          </a:bodyPr>
          <a:lstStyle/>
          <a:p>
            <a:r>
              <a:rPr lang="en-US" dirty="0" smtClean="0"/>
              <a:t>Cataloochee Valley is one of the most beautiful parts of the Park but also one of the most difficult to reach. The easiest way is over a gravel road from near Maggie Valley, NC. The draw in Cataloochee is the elk herd that has been reestablished there.</a:t>
            </a:r>
          </a:p>
          <a:p>
            <a:r>
              <a:rPr lang="en-US" dirty="0" smtClean="0"/>
              <a:t>Locals fish the area a fair amount but there is a lot of unpressured water that probably has not seen a fisherman for at least several days and likely several weeks. </a:t>
            </a:r>
          </a:p>
          <a:p>
            <a:r>
              <a:rPr lang="en-US" dirty="0" smtClean="0"/>
              <a:t>If you are in the area, don’t overlook the tributaries like Caldwell Fork, Palmer Creek, and Rough Fork. Browns are fairly widespread. Rainbows are the dominant fish and brook trout can be found as far down as the lower end of the valley and become more prevalent further upstream.</a:t>
            </a:r>
            <a:endParaRPr lang="en-US" dirty="0"/>
          </a:p>
        </p:txBody>
      </p:sp>
    </p:spTree>
    <p:extLst>
      <p:ext uri="{BB962C8B-B14F-4D97-AF65-F5344CB8AC3E}">
        <p14:creationId xmlns:p14="http://schemas.microsoft.com/office/powerpoint/2010/main" val="3725107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pic>
        <p:nvPicPr>
          <p:cNvPr id="4" name="Content Placeholder 3" descr="IMG_9594-001.jpg"/>
          <p:cNvPicPr>
            <a:picLocks noGrp="1" noChangeAspect="1"/>
          </p:cNvPicPr>
          <p:nvPr>
            <p:ph idx="1"/>
          </p:nvPr>
        </p:nvPicPr>
        <p:blipFill>
          <a:blip r:embed="rId2" cstate="print">
            <a:extLst>
              <a:ext uri="{28A0092B-C50C-407E-A947-70E740481C1C}">
                <a14:useLocalDpi xmlns:a14="http://schemas.microsoft.com/office/drawing/2010/main" val="0"/>
              </a:ext>
            </a:extLst>
          </a:blip>
          <a:srcRect t="5517" b="5517"/>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310047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pic>
        <p:nvPicPr>
          <p:cNvPr id="4" name="Content Placeholder 3" descr="IMG_9492-002.JPG"/>
          <p:cNvPicPr>
            <a:picLocks noGrp="1" noChangeAspect="1"/>
          </p:cNvPicPr>
          <p:nvPr>
            <p:ph idx="1"/>
          </p:nvPr>
        </p:nvPicPr>
        <p:blipFill>
          <a:blip r:embed="rId2" cstate="print">
            <a:extLst>
              <a:ext uri="{28A0092B-C50C-407E-A947-70E740481C1C}">
                <a14:useLocalDpi xmlns:a14="http://schemas.microsoft.com/office/drawing/2010/main" val="0"/>
              </a:ext>
            </a:extLst>
          </a:blip>
          <a:srcRect t="8576" b="8576"/>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231173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North Carolina</a:t>
            </a:r>
            <a:endParaRPr lang="en-US" dirty="0"/>
          </a:p>
        </p:txBody>
      </p:sp>
      <p:sp>
        <p:nvSpPr>
          <p:cNvPr id="3" name="Content Placeholder 2"/>
          <p:cNvSpPr>
            <a:spLocks noGrp="1"/>
          </p:cNvSpPr>
          <p:nvPr>
            <p:ph idx="1"/>
          </p:nvPr>
        </p:nvSpPr>
        <p:spPr/>
        <p:txBody>
          <a:bodyPr/>
          <a:lstStyle/>
          <a:p>
            <a:r>
              <a:rPr lang="en-US" dirty="0" smtClean="0"/>
              <a:t>Big Creek is another remote stream but access is easier than at Cataloochee as it lies only about 2 miles off of I-40 near the North Carolina/Tennessee state line. It features a few browns that can be found as high as the Midnight Hole, 2 miles upstream from the trailhead as well as the usual rainbows. For those willing to hike, </a:t>
            </a:r>
            <a:r>
              <a:rPr lang="en-US" dirty="0" err="1" smtClean="0"/>
              <a:t>brookies</a:t>
            </a:r>
            <a:r>
              <a:rPr lang="en-US" dirty="0" smtClean="0"/>
              <a:t> will be found much further upstream.</a:t>
            </a:r>
            <a:endParaRPr lang="en-US" dirty="0"/>
          </a:p>
        </p:txBody>
      </p:sp>
    </p:spTree>
    <p:extLst>
      <p:ext uri="{BB962C8B-B14F-4D97-AF65-F5344CB8AC3E}">
        <p14:creationId xmlns:p14="http://schemas.microsoft.com/office/powerpoint/2010/main" val="646151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a:t>
            </a:r>
            <a:r>
              <a:rPr lang="en-US" smtClean="0"/>
              <a:t>North Carolina</a:t>
            </a:r>
            <a:endParaRPr lang="en-US"/>
          </a:p>
        </p:txBody>
      </p:sp>
      <p:pic>
        <p:nvPicPr>
          <p:cNvPr id="5" name="Content Placeholder 4" descr="IMG_9474.JPG"/>
          <p:cNvPicPr>
            <a:picLocks noGrp="1" noChangeAspect="1"/>
          </p:cNvPicPr>
          <p:nvPr>
            <p:ph idx="1"/>
          </p:nvPr>
        </p:nvPicPr>
        <p:blipFill>
          <a:blip r:embed="rId2" cstate="print">
            <a:extLst>
              <a:ext uri="{28A0092B-C50C-407E-A947-70E740481C1C}">
                <a14:useLocalDpi xmlns:a14="http://schemas.microsoft.com/office/drawing/2010/main" val="0"/>
              </a:ext>
            </a:extLst>
          </a:blip>
          <a:srcRect t="5556" b="5556"/>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3460726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Seasons and Hatches</a:t>
            </a:r>
            <a:endParaRPr lang="en-US" dirty="0"/>
          </a:p>
        </p:txBody>
      </p:sp>
      <p:sp>
        <p:nvSpPr>
          <p:cNvPr id="3" name="Content Placeholder 2"/>
          <p:cNvSpPr>
            <a:spLocks noGrp="1"/>
          </p:cNvSpPr>
          <p:nvPr>
            <p:ph idx="1"/>
          </p:nvPr>
        </p:nvSpPr>
        <p:spPr/>
        <p:txBody>
          <a:bodyPr/>
          <a:lstStyle/>
          <a:p>
            <a:r>
              <a:rPr lang="en-US" dirty="0" smtClean="0"/>
              <a:t>Winter – Fewest anglers out on the water. Fishing tends to be slower than the warmer months but there are noticeable exceptions to this. Great time to catch a big fish </a:t>
            </a:r>
            <a:r>
              <a:rPr lang="en-US" i="1" dirty="0" smtClean="0"/>
              <a:t>if </a:t>
            </a:r>
            <a:r>
              <a:rPr lang="en-US" dirty="0" smtClean="0"/>
              <a:t>you are willing to put in a LOT of time to do so.</a:t>
            </a:r>
          </a:p>
          <a:p>
            <a:pPr lvl="1"/>
            <a:r>
              <a:rPr lang="en-US" dirty="0" smtClean="0"/>
              <a:t>Hatches: Midges #16-#26, Blue-winged Olives #16-#22, winter stoneflies (Little Black #16-#18 and Early </a:t>
            </a:r>
            <a:r>
              <a:rPr lang="en-US" dirty="0"/>
              <a:t>B</a:t>
            </a:r>
            <a:r>
              <a:rPr lang="en-US" dirty="0" smtClean="0"/>
              <a:t>rown Stones #12-#14), and the odd caddis are all possible. Your best fishing will usually come on a two fly rig with a large stonefly nymph trailed by a small mayfly nymph or midge.</a:t>
            </a:r>
            <a:endParaRPr lang="en-US" dirty="0"/>
          </a:p>
        </p:txBody>
      </p:sp>
    </p:spTree>
    <p:extLst>
      <p:ext uri="{BB962C8B-B14F-4D97-AF65-F5344CB8AC3E}">
        <p14:creationId xmlns:p14="http://schemas.microsoft.com/office/powerpoint/2010/main" val="333169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Overview</a:t>
            </a:r>
            <a:endParaRPr lang="en-US" dirty="0"/>
          </a:p>
        </p:txBody>
      </p:sp>
      <p:sp>
        <p:nvSpPr>
          <p:cNvPr id="3" name="Content Placeholder 2"/>
          <p:cNvSpPr>
            <a:spLocks noGrp="1"/>
          </p:cNvSpPr>
          <p:nvPr>
            <p:ph sz="half" idx="1"/>
          </p:nvPr>
        </p:nvSpPr>
        <p:spPr/>
        <p:txBody>
          <a:bodyPr/>
          <a:lstStyle/>
          <a:p>
            <a:r>
              <a:rPr lang="en-US" dirty="0" smtClean="0"/>
              <a:t>The Streams and Quarry</a:t>
            </a:r>
          </a:p>
          <a:p>
            <a:r>
              <a:rPr lang="en-US" dirty="0" smtClean="0"/>
              <a:t>The Seasons</a:t>
            </a:r>
          </a:p>
          <a:p>
            <a:r>
              <a:rPr lang="en-US" dirty="0" smtClean="0"/>
              <a:t>The Hatches</a:t>
            </a:r>
          </a:p>
          <a:p>
            <a:r>
              <a:rPr lang="en-US" dirty="0" smtClean="0"/>
              <a:t>Tips for Success</a:t>
            </a:r>
            <a:endParaRPr lang="en-US" dirty="0"/>
          </a:p>
        </p:txBody>
      </p:sp>
      <p:pic>
        <p:nvPicPr>
          <p:cNvPr id="5" name="Content Placeholder 4" descr="IMG_5571.JPG"/>
          <p:cNvPicPr>
            <a:picLocks noGrp="1" noChangeAspect="1"/>
          </p:cNvPicPr>
          <p:nvPr>
            <p:ph sz="half" idx="2"/>
          </p:nvPr>
        </p:nvPicPr>
        <p:blipFill>
          <a:blip r:embed="rId2">
            <a:extLst>
              <a:ext uri="{28A0092B-C50C-407E-A947-70E740481C1C}">
                <a14:useLocalDpi xmlns:a14="http://schemas.microsoft.com/office/drawing/2010/main" val="0"/>
              </a:ext>
            </a:extLst>
          </a:blip>
          <a:srcRect t="11028" b="11028"/>
          <a:stretch>
            <a:fillRect/>
          </a:stretch>
        </p:blipFill>
        <p:spPr>
          <a:xfrm>
            <a:off x="4495800" y="1019556"/>
            <a:ext cx="4191000" cy="5372100"/>
          </a:xfrm>
          <a:effectLst>
            <a:outerShdw blurRad="50800" dist="38100" dir="2700000" sx="103000" sy="103000" algn="tl" rotWithShape="0">
              <a:srgbClr val="000000">
                <a:alpha val="43000"/>
              </a:srgbClr>
            </a:outerShdw>
          </a:effectLst>
        </p:spPr>
      </p:pic>
    </p:spTree>
    <p:extLst>
      <p:ext uri="{BB962C8B-B14F-4D97-AF65-F5344CB8AC3E}">
        <p14:creationId xmlns:p14="http://schemas.microsoft.com/office/powerpoint/2010/main" val="4023916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Seasons and Hatches</a:t>
            </a:r>
            <a:endParaRPr lang="en-US" dirty="0"/>
          </a:p>
        </p:txBody>
      </p:sp>
      <p:pic>
        <p:nvPicPr>
          <p:cNvPr id="4" name="Content Placeholder 3" descr="IMGP0383.JPG"/>
          <p:cNvPicPr>
            <a:picLocks noGrp="1" noChangeAspect="1"/>
          </p:cNvPicPr>
          <p:nvPr>
            <p:ph idx="1"/>
          </p:nvPr>
        </p:nvPicPr>
        <p:blipFill>
          <a:blip r:embed="rId2">
            <a:extLst>
              <a:ext uri="{28A0092B-C50C-407E-A947-70E740481C1C}">
                <a14:useLocalDpi xmlns:a14="http://schemas.microsoft.com/office/drawing/2010/main" val="0"/>
              </a:ext>
            </a:extLst>
          </a:blip>
          <a:srcRect t="5512" b="5512"/>
          <a:stretch>
            <a:fillRect/>
          </a:stretch>
        </p:blipFill>
        <p:spPr/>
      </p:pic>
    </p:spTree>
    <p:extLst>
      <p:ext uri="{BB962C8B-B14F-4D97-AF65-F5344CB8AC3E}">
        <p14:creationId xmlns:p14="http://schemas.microsoft.com/office/powerpoint/2010/main" val="130848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Seasons and Hatches</a:t>
            </a:r>
          </a:p>
        </p:txBody>
      </p:sp>
      <p:sp>
        <p:nvSpPr>
          <p:cNvPr id="3" name="Content Placeholder 2"/>
          <p:cNvSpPr>
            <a:spLocks noGrp="1"/>
          </p:cNvSpPr>
          <p:nvPr>
            <p:ph idx="1"/>
          </p:nvPr>
        </p:nvSpPr>
        <p:spPr/>
        <p:txBody>
          <a:bodyPr/>
          <a:lstStyle/>
          <a:p>
            <a:r>
              <a:rPr lang="en-US" dirty="0" smtClean="0"/>
              <a:t>Spring – First good hatches of the year start in early spring and the fish go on a feeding binge. Due to highly variable weather, the fishing is </a:t>
            </a:r>
            <a:r>
              <a:rPr lang="en-US" dirty="0" smtClean="0"/>
              <a:t>inconsistent </a:t>
            </a:r>
            <a:r>
              <a:rPr lang="en-US" dirty="0" smtClean="0"/>
              <a:t>unfortunately, but if you hit it right, you will have some of the best dry fly fishing of the year with large fish possible on dries.</a:t>
            </a:r>
          </a:p>
          <a:p>
            <a:pPr lvl="1"/>
            <a:r>
              <a:rPr lang="en-US" dirty="0" smtClean="0"/>
              <a:t>Hatches: Little Black Caddis #16-#18, Early </a:t>
            </a:r>
            <a:r>
              <a:rPr lang="en-US" dirty="0"/>
              <a:t>B</a:t>
            </a:r>
            <a:r>
              <a:rPr lang="en-US" dirty="0" smtClean="0"/>
              <a:t>rown Stones #12-#14, Blue-winged Olives #16-#20, Blue Quills #16-#20, Quill Gordons #10-#14, </a:t>
            </a:r>
            <a:r>
              <a:rPr lang="en-US" dirty="0" err="1" smtClean="0"/>
              <a:t>Hendricksons</a:t>
            </a:r>
            <a:r>
              <a:rPr lang="en-US" dirty="0" smtClean="0"/>
              <a:t> #12-#14, March Browns #10-#12, Little Yellow Stoneflies (Little Yellow Sallies) #14-#16, Light Cahills #14-#16, Pale Evening Duns #14-#16, Sulfurs #16-#18, Golden Stoneflies #6-#12, Slate Drakes (Isonychia) #10-#12, various caddis #14-#18, terrestrials such as ants #12-#22 and inchworms (#12-#16).</a:t>
            </a:r>
            <a:endParaRPr lang="en-US" dirty="0"/>
          </a:p>
        </p:txBody>
      </p:sp>
    </p:spTree>
    <p:extLst>
      <p:ext uri="{BB962C8B-B14F-4D97-AF65-F5344CB8AC3E}">
        <p14:creationId xmlns:p14="http://schemas.microsoft.com/office/powerpoint/2010/main" val="384325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Seasons and Hatches</a:t>
            </a:r>
            <a:endParaRPr lang="en-US" dirty="0"/>
          </a:p>
        </p:txBody>
      </p:sp>
      <p:pic>
        <p:nvPicPr>
          <p:cNvPr id="4" name="Content Placeholder 3" descr="IMG_5605.JPG"/>
          <p:cNvPicPr>
            <a:picLocks noGrp="1" noChangeAspect="1"/>
          </p:cNvPicPr>
          <p:nvPr>
            <p:ph idx="1"/>
          </p:nvPr>
        </p:nvPicPr>
        <p:blipFill>
          <a:blip r:embed="rId2" cstate="print">
            <a:extLst>
              <a:ext uri="{28A0092B-C50C-407E-A947-70E740481C1C}">
                <a14:useLocalDpi xmlns:a14="http://schemas.microsoft.com/office/drawing/2010/main" val="0"/>
              </a:ext>
            </a:extLst>
          </a:blip>
          <a:srcRect t="5556" b="5556"/>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3538018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Seasons and Hatches</a:t>
            </a:r>
          </a:p>
        </p:txBody>
      </p:sp>
      <p:sp>
        <p:nvSpPr>
          <p:cNvPr id="3" name="Content Placeholder 2"/>
          <p:cNvSpPr>
            <a:spLocks noGrp="1"/>
          </p:cNvSpPr>
          <p:nvPr>
            <p:ph idx="1"/>
          </p:nvPr>
        </p:nvSpPr>
        <p:spPr/>
        <p:txBody>
          <a:bodyPr>
            <a:normAutofit lnSpcReduction="10000"/>
          </a:bodyPr>
          <a:lstStyle/>
          <a:p>
            <a:r>
              <a:rPr lang="en-US" dirty="0" smtClean="0"/>
              <a:t>Summer – The fishing settles into a steady routine featuring the hatches from late spring, some of which will trickle off until the first frost in October if not later. Terrestrials dominate although there can still be good hatches. High elevation brook trout water is fishing very well as long as it doesn’t get too dry. By late summer, streams get low and the fishing gets tough. Stealth becomes as important as it will be all year.</a:t>
            </a:r>
          </a:p>
          <a:p>
            <a:pPr lvl="1"/>
            <a:r>
              <a:rPr lang="en-US" dirty="0" smtClean="0"/>
              <a:t>Hatches: Little </a:t>
            </a:r>
            <a:r>
              <a:rPr lang="en-US" dirty="0"/>
              <a:t>Yellow Stoneflies (Little Yellow Sallies</a:t>
            </a:r>
            <a:r>
              <a:rPr lang="en-US" dirty="0" smtClean="0"/>
              <a:t>) #14-#18, Cream Cahills #14-#16, </a:t>
            </a:r>
            <a:r>
              <a:rPr lang="en-US" dirty="0"/>
              <a:t>Light </a:t>
            </a:r>
            <a:r>
              <a:rPr lang="en-US" dirty="0" smtClean="0"/>
              <a:t>Cahills #14-#16, </a:t>
            </a:r>
            <a:r>
              <a:rPr lang="en-US" dirty="0"/>
              <a:t>Pale Evening </a:t>
            </a:r>
            <a:r>
              <a:rPr lang="en-US" dirty="0" smtClean="0"/>
              <a:t>Duns #14-#16, Sulfurs #16-#18, Golden Stoneflies #6-#12, Slate </a:t>
            </a:r>
            <a:r>
              <a:rPr lang="en-US" dirty="0"/>
              <a:t>Drakes (Isonychia</a:t>
            </a:r>
            <a:r>
              <a:rPr lang="en-US" dirty="0" smtClean="0"/>
              <a:t>) #10-#12, Mahogany Duns #18, Little Yellow Quills #16, various caddis #14-#18, terrestrials </a:t>
            </a:r>
            <a:r>
              <a:rPr lang="en-US" dirty="0"/>
              <a:t>such as </a:t>
            </a:r>
            <a:r>
              <a:rPr lang="en-US" dirty="0" smtClean="0"/>
              <a:t>beetles #10-#14, ants #12-#20, bees/yellow jackets #10-#14, </a:t>
            </a:r>
            <a:r>
              <a:rPr lang="en-US" dirty="0"/>
              <a:t>and </a:t>
            </a:r>
            <a:r>
              <a:rPr lang="en-US" dirty="0" smtClean="0"/>
              <a:t>inchworms #12-#16.</a:t>
            </a:r>
            <a:endParaRPr lang="en-US" dirty="0"/>
          </a:p>
          <a:p>
            <a:pPr lvl="1"/>
            <a:endParaRPr lang="en-US" dirty="0"/>
          </a:p>
        </p:txBody>
      </p:sp>
    </p:spTree>
    <p:extLst>
      <p:ext uri="{BB962C8B-B14F-4D97-AF65-F5344CB8AC3E}">
        <p14:creationId xmlns:p14="http://schemas.microsoft.com/office/powerpoint/2010/main" val="3352787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Seasons and Hatches</a:t>
            </a:r>
          </a:p>
        </p:txBody>
      </p:sp>
      <p:sp>
        <p:nvSpPr>
          <p:cNvPr id="3" name="Content Placeholder 2"/>
          <p:cNvSpPr>
            <a:spLocks noGrp="1"/>
          </p:cNvSpPr>
          <p:nvPr>
            <p:ph idx="1"/>
          </p:nvPr>
        </p:nvSpPr>
        <p:spPr/>
        <p:txBody>
          <a:bodyPr/>
          <a:lstStyle/>
          <a:p>
            <a:r>
              <a:rPr lang="en-US" dirty="0" smtClean="0"/>
              <a:t>Fall – My favorite season but just </a:t>
            </a:r>
            <a:r>
              <a:rPr lang="en-US" dirty="0" smtClean="0"/>
              <a:t>barely. This is </a:t>
            </a:r>
            <a:r>
              <a:rPr lang="en-US" dirty="0" smtClean="0"/>
              <a:t>mostly because of the fall colors and fish that will rise to dry flies well again after a long hot summer. Low water and spooky fish are the norm so you usually need to bring your best game.</a:t>
            </a:r>
          </a:p>
          <a:p>
            <a:pPr lvl="1"/>
            <a:r>
              <a:rPr lang="en-US" dirty="0" smtClean="0"/>
              <a:t>Hatches: </a:t>
            </a:r>
            <a:r>
              <a:rPr lang="en-US" dirty="0"/>
              <a:t>Slate Drakes (</a:t>
            </a:r>
            <a:r>
              <a:rPr lang="en-US" dirty="0" smtClean="0"/>
              <a:t>Isonychia) #10-#12, </a:t>
            </a:r>
            <a:r>
              <a:rPr lang="en-US" dirty="0"/>
              <a:t>Mahogany </a:t>
            </a:r>
            <a:r>
              <a:rPr lang="en-US" dirty="0" smtClean="0"/>
              <a:t>Duns #18, </a:t>
            </a:r>
            <a:r>
              <a:rPr lang="en-US" dirty="0"/>
              <a:t>Little Yellow </a:t>
            </a:r>
            <a:r>
              <a:rPr lang="en-US" dirty="0" smtClean="0"/>
              <a:t>Quills #16, Great Brown Autumn Sedge (October Caddis) #10-#12, Blue-winged Olives #16-#22, various caddis #14-#18</a:t>
            </a:r>
            <a:r>
              <a:rPr lang="en-US" dirty="0"/>
              <a:t>, terrestrials such as beetles #10-#14, ants #12-#20, bees/yellow jackets #10-#14, and inchworms #12-#16.</a:t>
            </a:r>
          </a:p>
          <a:p>
            <a:pPr lvl="1"/>
            <a:endParaRPr lang="en-US" dirty="0"/>
          </a:p>
          <a:p>
            <a:pPr lvl="1"/>
            <a:endParaRPr lang="en-US" dirty="0"/>
          </a:p>
        </p:txBody>
      </p:sp>
    </p:spTree>
    <p:extLst>
      <p:ext uri="{BB962C8B-B14F-4D97-AF65-F5344CB8AC3E}">
        <p14:creationId xmlns:p14="http://schemas.microsoft.com/office/powerpoint/2010/main" val="4151926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Seasons and Hatches</a:t>
            </a:r>
            <a:endParaRPr lang="en-US" dirty="0"/>
          </a:p>
        </p:txBody>
      </p:sp>
      <p:sp>
        <p:nvSpPr>
          <p:cNvPr id="3" name="Content Placeholder 2"/>
          <p:cNvSpPr>
            <a:spLocks noGrp="1"/>
          </p:cNvSpPr>
          <p:nvPr>
            <p:ph idx="1"/>
          </p:nvPr>
        </p:nvSpPr>
        <p:spPr/>
        <p:txBody>
          <a:bodyPr/>
          <a:lstStyle/>
          <a:p>
            <a:r>
              <a:rPr lang="en-US" dirty="0" smtClean="0"/>
              <a:t>Streamer “Hatch”</a:t>
            </a:r>
          </a:p>
          <a:p>
            <a:pPr lvl="1"/>
            <a:r>
              <a:rPr lang="en-US" dirty="0" smtClean="0"/>
              <a:t>Streamers are an overlooked method in the Smokies. Consider dead drifting a weighted wooly bugger or other streamer. Fall through spring is time to fish streamers actively. You are not going to catch a lot of fish, but you </a:t>
            </a:r>
            <a:r>
              <a:rPr lang="en-US" i="1" dirty="0" smtClean="0"/>
              <a:t>are</a:t>
            </a:r>
            <a:r>
              <a:rPr lang="en-US" dirty="0" smtClean="0"/>
              <a:t> looking for that one big fish that is in the mood to eat a streamer. Match streamers to the natural prey available to the big browns: small rainbow and brown trout, </a:t>
            </a:r>
            <a:r>
              <a:rPr lang="en-US" dirty="0" err="1" smtClean="0"/>
              <a:t>sculpins</a:t>
            </a:r>
            <a:r>
              <a:rPr lang="en-US" dirty="0" smtClean="0"/>
              <a:t>, and crawdads.</a:t>
            </a:r>
          </a:p>
          <a:p>
            <a:pPr lvl="1"/>
            <a:endParaRPr lang="en-US" dirty="0"/>
          </a:p>
        </p:txBody>
      </p:sp>
    </p:spTree>
    <p:extLst>
      <p:ext uri="{BB962C8B-B14F-4D97-AF65-F5344CB8AC3E}">
        <p14:creationId xmlns:p14="http://schemas.microsoft.com/office/powerpoint/2010/main" val="1555572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Seasons and Hatches</a:t>
            </a:r>
          </a:p>
        </p:txBody>
      </p:sp>
      <p:pic>
        <p:nvPicPr>
          <p:cNvPr id="4" name="Content Placeholder 3" descr="IMG_9880-00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212" b="16744"/>
          <a:stretch/>
        </p:blipFill>
        <p:spPr>
          <a:xfrm>
            <a:off x="457200" y="1600200"/>
            <a:ext cx="8229600" cy="4876800"/>
          </a:xfrm>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2169024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Success</a:t>
            </a:r>
            <a:endParaRPr lang="en-US" dirty="0"/>
          </a:p>
        </p:txBody>
      </p:sp>
      <p:sp>
        <p:nvSpPr>
          <p:cNvPr id="3" name="Content Placeholder 2"/>
          <p:cNvSpPr>
            <a:spLocks noGrp="1"/>
          </p:cNvSpPr>
          <p:nvPr>
            <p:ph idx="1"/>
          </p:nvPr>
        </p:nvSpPr>
        <p:spPr/>
        <p:txBody>
          <a:bodyPr/>
          <a:lstStyle/>
          <a:p>
            <a:r>
              <a:rPr lang="en-US" dirty="0" smtClean="0"/>
              <a:t>Terrestrials are going to catch a LOT of fish, </a:t>
            </a:r>
            <a:r>
              <a:rPr lang="en-US" i="1" dirty="0" smtClean="0"/>
              <a:t>especially</a:t>
            </a:r>
            <a:r>
              <a:rPr lang="en-US" dirty="0" smtClean="0"/>
              <a:t> ants but also beetles and inchworms (Green Weenie). Ants will usually be best fished sunken.</a:t>
            </a:r>
          </a:p>
          <a:p>
            <a:r>
              <a:rPr lang="en-US" dirty="0" smtClean="0"/>
              <a:t>Slate Drakes/</a:t>
            </a:r>
            <a:r>
              <a:rPr lang="en-US" dirty="0" err="1" smtClean="0"/>
              <a:t>Isonychias</a:t>
            </a:r>
            <a:r>
              <a:rPr lang="en-US" dirty="0" smtClean="0"/>
              <a:t> will get the attention of some good fish, but only the nymphs are important.</a:t>
            </a:r>
          </a:p>
          <a:p>
            <a:r>
              <a:rPr lang="en-US" dirty="0" smtClean="0"/>
              <a:t>During the spring hatches, drop a weighted (bead head) caddis pupa behind your favorite dry.</a:t>
            </a:r>
          </a:p>
          <a:p>
            <a:r>
              <a:rPr lang="en-US" dirty="0" smtClean="0"/>
              <a:t>For streamers, bigger is NOT always better. Keep them mostly small and natural. Dead drift is often the best method.</a:t>
            </a:r>
          </a:p>
          <a:p>
            <a:r>
              <a:rPr lang="en-US" dirty="0" smtClean="0"/>
              <a:t>Fish </a:t>
            </a:r>
            <a:r>
              <a:rPr lang="en-US" i="1" dirty="0" smtClean="0"/>
              <a:t>will</a:t>
            </a:r>
            <a:r>
              <a:rPr lang="en-US" dirty="0" smtClean="0"/>
              <a:t> be near current seams.</a:t>
            </a:r>
          </a:p>
        </p:txBody>
      </p:sp>
    </p:spTree>
    <p:extLst>
      <p:ext uri="{BB962C8B-B14F-4D97-AF65-F5344CB8AC3E}">
        <p14:creationId xmlns:p14="http://schemas.microsoft.com/office/powerpoint/2010/main" val="2402327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Success</a:t>
            </a:r>
          </a:p>
        </p:txBody>
      </p:sp>
      <p:sp>
        <p:nvSpPr>
          <p:cNvPr id="3" name="Content Placeholder 2"/>
          <p:cNvSpPr>
            <a:spLocks noGrp="1"/>
          </p:cNvSpPr>
          <p:nvPr>
            <p:ph idx="1"/>
          </p:nvPr>
        </p:nvSpPr>
        <p:spPr/>
        <p:txBody>
          <a:bodyPr>
            <a:normAutofit/>
          </a:bodyPr>
          <a:lstStyle/>
          <a:p>
            <a:r>
              <a:rPr lang="en-US" dirty="0" smtClean="0"/>
              <a:t>Get in shape NOW. The farther you walk the better the fishing, sort of.</a:t>
            </a:r>
          </a:p>
          <a:p>
            <a:r>
              <a:rPr lang="en-US" dirty="0" smtClean="0"/>
              <a:t>More accurately, the harder to get to the water the better the fishing. This leaves some surprisingly accessible water that doesn’t get fished as much as you would think.</a:t>
            </a:r>
          </a:p>
          <a:p>
            <a:r>
              <a:rPr lang="en-US" b="1" dirty="0"/>
              <a:t>Learn to </a:t>
            </a:r>
            <a:r>
              <a:rPr lang="en-US" b="1" dirty="0" smtClean="0"/>
              <a:t>highstick</a:t>
            </a:r>
            <a:r>
              <a:rPr lang="en-US" dirty="0"/>
              <a:t>.</a:t>
            </a:r>
          </a:p>
          <a:p>
            <a:r>
              <a:rPr lang="en-US" b="1" dirty="0" smtClean="0"/>
              <a:t>Less is more</a:t>
            </a:r>
            <a:r>
              <a:rPr lang="en-US" dirty="0" smtClean="0"/>
              <a:t>. Don’t try to throw your whole line. More often than not I have 2 feet of fly line out plus my leader.</a:t>
            </a:r>
          </a:p>
          <a:p>
            <a:r>
              <a:rPr lang="en-US" dirty="0" smtClean="0"/>
              <a:t>Don’t come expecting big fish which is not the same as coming specifically to </a:t>
            </a:r>
            <a:r>
              <a:rPr lang="en-US" i="1" dirty="0" smtClean="0"/>
              <a:t>look</a:t>
            </a:r>
            <a:r>
              <a:rPr lang="en-US" dirty="0" smtClean="0"/>
              <a:t> for big fish.</a:t>
            </a:r>
          </a:p>
          <a:p>
            <a:r>
              <a:rPr lang="en-US" dirty="0" smtClean="0"/>
              <a:t>To catch big fish, you have to pay your dues.</a:t>
            </a:r>
          </a:p>
        </p:txBody>
      </p:sp>
    </p:spTree>
    <p:extLst>
      <p:ext uri="{BB962C8B-B14F-4D97-AF65-F5344CB8AC3E}">
        <p14:creationId xmlns:p14="http://schemas.microsoft.com/office/powerpoint/2010/main" val="2199967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Success</a:t>
            </a:r>
            <a:endParaRPr lang="en-US" dirty="0"/>
          </a:p>
        </p:txBody>
      </p:sp>
      <p:sp>
        <p:nvSpPr>
          <p:cNvPr id="3" name="Content Placeholder 2"/>
          <p:cNvSpPr>
            <a:spLocks noGrp="1"/>
          </p:cNvSpPr>
          <p:nvPr>
            <p:ph idx="1"/>
          </p:nvPr>
        </p:nvSpPr>
        <p:spPr/>
        <p:txBody>
          <a:bodyPr/>
          <a:lstStyle/>
          <a:p>
            <a:r>
              <a:rPr lang="en-US" dirty="0" smtClean="0"/>
              <a:t>Get out there and explore! Most of my favorite spots are ones I found on my own by exploring.</a:t>
            </a:r>
          </a:p>
          <a:p>
            <a:r>
              <a:rPr lang="en-US" dirty="0" smtClean="0"/>
              <a:t>Fish with a buddy for safety.</a:t>
            </a:r>
          </a:p>
          <a:p>
            <a:r>
              <a:rPr lang="en-US" dirty="0"/>
              <a:t>Learn to fish nymphs effectively if you don’t already</a:t>
            </a:r>
            <a:r>
              <a:rPr lang="en-US" dirty="0" smtClean="0"/>
              <a:t>.</a:t>
            </a:r>
          </a:p>
          <a:p>
            <a:r>
              <a:rPr lang="en-US" dirty="0"/>
              <a:t>Wear </a:t>
            </a:r>
            <a:r>
              <a:rPr lang="en-US" dirty="0" err="1"/>
              <a:t>camo</a:t>
            </a:r>
            <a:r>
              <a:rPr lang="en-US" dirty="0"/>
              <a:t> or drab colored clothes.</a:t>
            </a:r>
          </a:p>
          <a:p>
            <a:endParaRPr lang="en-US" dirty="0"/>
          </a:p>
          <a:p>
            <a:endParaRPr lang="en-US" dirty="0" smtClean="0"/>
          </a:p>
        </p:txBody>
      </p:sp>
    </p:spTree>
    <p:extLst>
      <p:ext uri="{BB962C8B-B14F-4D97-AF65-F5344CB8AC3E}">
        <p14:creationId xmlns:p14="http://schemas.microsoft.com/office/powerpoint/2010/main" val="264696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Streams and Quarry</a:t>
            </a:r>
            <a:endParaRPr lang="en-US" dirty="0"/>
          </a:p>
        </p:txBody>
      </p:sp>
      <p:sp>
        <p:nvSpPr>
          <p:cNvPr id="3" name="Content Placeholder 2"/>
          <p:cNvSpPr>
            <a:spLocks noGrp="1"/>
          </p:cNvSpPr>
          <p:nvPr>
            <p:ph idx="1"/>
          </p:nvPr>
        </p:nvSpPr>
        <p:spPr/>
        <p:txBody>
          <a:bodyPr/>
          <a:lstStyle/>
          <a:p>
            <a:r>
              <a:rPr lang="en-US" dirty="0" smtClean="0"/>
              <a:t>What is the most common catch in the majority of Smoky Mountain streams?</a:t>
            </a:r>
          </a:p>
          <a:p>
            <a:r>
              <a:rPr lang="en-US" dirty="0" smtClean="0"/>
              <a:t>Rainbow, brown, and </a:t>
            </a:r>
            <a:r>
              <a:rPr lang="en-US" dirty="0"/>
              <a:t>b</a:t>
            </a:r>
            <a:r>
              <a:rPr lang="en-US" dirty="0" smtClean="0"/>
              <a:t>rook trout make up the majority of most anglers catches.</a:t>
            </a:r>
          </a:p>
          <a:p>
            <a:r>
              <a:rPr lang="en-US" dirty="0" smtClean="0"/>
              <a:t>Streams to fit just about any type of fishing you want to do including some smallmouth bass water.</a:t>
            </a:r>
            <a:endParaRPr lang="en-US" dirty="0"/>
          </a:p>
        </p:txBody>
      </p:sp>
    </p:spTree>
    <p:extLst>
      <p:ext uri="{BB962C8B-B14F-4D97-AF65-F5344CB8AC3E}">
        <p14:creationId xmlns:p14="http://schemas.microsoft.com/office/powerpoint/2010/main" val="187711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descr="IMG_9297-001.jpg"/>
          <p:cNvPicPr>
            <a:picLocks noGrp="1" noChangeAspect="1"/>
          </p:cNvPicPr>
          <p:nvPr>
            <p:ph idx="1"/>
          </p:nvPr>
        </p:nvPicPr>
        <p:blipFill>
          <a:blip r:embed="rId2" cstate="print">
            <a:extLst>
              <a:ext uri="{28A0092B-C50C-407E-A947-70E740481C1C}">
                <a14:useLocalDpi xmlns:a14="http://schemas.microsoft.com/office/drawing/2010/main" val="0"/>
              </a:ext>
            </a:extLst>
          </a:blip>
          <a:srcRect t="5517" b="5517"/>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63321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sp>
        <p:nvSpPr>
          <p:cNvPr id="3" name="Content Placeholder 2"/>
          <p:cNvSpPr>
            <a:spLocks noGrp="1"/>
          </p:cNvSpPr>
          <p:nvPr>
            <p:ph sz="half" idx="1"/>
          </p:nvPr>
        </p:nvSpPr>
        <p:spPr/>
        <p:txBody>
          <a:bodyPr/>
          <a:lstStyle/>
          <a:p>
            <a:r>
              <a:rPr lang="en-US" dirty="0" smtClean="0"/>
              <a:t>Abrams Creek, Little River drainage, Little Pigeon drainage, Indian Camp Creek, Cosby Creek</a:t>
            </a:r>
          </a:p>
          <a:p>
            <a:endParaRPr lang="en-US" dirty="0"/>
          </a:p>
        </p:txBody>
      </p:sp>
      <p:pic>
        <p:nvPicPr>
          <p:cNvPr id="9" name="Content Placeholder 8" descr="IMG_9879.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1663" t="1" r="16047" b="-4114"/>
          <a:stretch/>
        </p:blipFill>
        <p:spPr>
          <a:xfrm>
            <a:off x="4495800" y="1673225"/>
            <a:ext cx="4408340" cy="4912112"/>
          </a:xfrm>
          <a:effectLst>
            <a:outerShdw blurRad="50800" dist="38100" dir="2700000" sx="103000" sy="103000" algn="tl" rotWithShape="0">
              <a:srgbClr val="000000">
                <a:alpha val="43000"/>
              </a:srgbClr>
            </a:outerShdw>
          </a:effectLst>
        </p:spPr>
      </p:pic>
    </p:spTree>
    <p:extLst>
      <p:ext uri="{BB962C8B-B14F-4D97-AF65-F5344CB8AC3E}">
        <p14:creationId xmlns:p14="http://schemas.microsoft.com/office/powerpoint/2010/main" val="335112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Abrams Creek, primarily a rainbow trout fishery, is a limestone spring creek which makes it much more fertile than other Park waters. It boasts the best hatches including the famed but hard to hit Green Drake hatch. Evening spinner falls can be particularly impressive on this stream. Below Abrams Falls, the stream gradually transitions to good smallmouth bass water.</a:t>
            </a:r>
            <a:endParaRPr lang="en-US" dirty="0"/>
          </a:p>
        </p:txBody>
      </p:sp>
      <p:pic>
        <p:nvPicPr>
          <p:cNvPr id="5" name="Content Placeholder 4" descr="IMG_8041-00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1467" r="21467"/>
          <a:stretch>
            <a:fillRect/>
          </a:stretch>
        </p:blipFill>
        <p:spPr>
          <a:xfrm>
            <a:off x="4859314" y="1673225"/>
            <a:ext cx="3827486" cy="4718050"/>
          </a:xfrm>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2801769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sp>
        <p:nvSpPr>
          <p:cNvPr id="3" name="Content Placeholder 2"/>
          <p:cNvSpPr>
            <a:spLocks noGrp="1"/>
          </p:cNvSpPr>
          <p:nvPr>
            <p:ph idx="1"/>
          </p:nvPr>
        </p:nvSpPr>
        <p:spPr/>
        <p:txBody>
          <a:bodyPr/>
          <a:lstStyle/>
          <a:p>
            <a:r>
              <a:rPr lang="en-US" dirty="0" smtClean="0"/>
              <a:t>Little River drainage including the West, Middle, and East Prongs contain good populations of rainbow trout. The Middle and East Prongs also have brown trout with the best numbers in the East Prong, usually just referred to as Little River. </a:t>
            </a:r>
          </a:p>
          <a:p>
            <a:r>
              <a:rPr lang="en-US" dirty="0" smtClean="0"/>
              <a:t>If you want to catch </a:t>
            </a:r>
            <a:r>
              <a:rPr lang="en-US" dirty="0" err="1" smtClean="0"/>
              <a:t>brookies</a:t>
            </a:r>
            <a:r>
              <a:rPr lang="en-US" dirty="0" smtClean="0"/>
              <a:t> on Little River, you need to hike at least 5 miles above </a:t>
            </a:r>
            <a:r>
              <a:rPr lang="en-US" dirty="0" err="1" smtClean="0"/>
              <a:t>Elkmont</a:t>
            </a:r>
            <a:r>
              <a:rPr lang="en-US" dirty="0" smtClean="0"/>
              <a:t> to start seeing a few and further to find good numbers. Lynn Camp Prong, a tributary stream of Middle Prong, is </a:t>
            </a:r>
            <a:r>
              <a:rPr lang="en-US" dirty="0" smtClean="0"/>
              <a:t>open </a:t>
            </a:r>
            <a:r>
              <a:rPr lang="en-US" dirty="0" smtClean="0"/>
              <a:t>after being closed for restoration for several years and </a:t>
            </a:r>
            <a:r>
              <a:rPr lang="en-US" dirty="0" smtClean="0"/>
              <a:t>provides </a:t>
            </a:r>
            <a:r>
              <a:rPr lang="en-US" dirty="0" smtClean="0"/>
              <a:t>an excellent mid elevation brook trout </a:t>
            </a:r>
            <a:r>
              <a:rPr lang="en-US" dirty="0" smtClean="0"/>
              <a:t>fishery relatively close to Townsend.</a:t>
            </a:r>
            <a:endParaRPr lang="en-US" dirty="0"/>
          </a:p>
        </p:txBody>
      </p:sp>
    </p:spTree>
    <p:extLst>
      <p:ext uri="{BB962C8B-B14F-4D97-AF65-F5344CB8AC3E}">
        <p14:creationId xmlns:p14="http://schemas.microsoft.com/office/powerpoint/2010/main" val="1203792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Streams: Tennessee</a:t>
            </a:r>
            <a:endParaRPr lang="en-US" dirty="0"/>
          </a:p>
        </p:txBody>
      </p:sp>
      <p:pic>
        <p:nvPicPr>
          <p:cNvPr id="5" name="Content Placeholder 4" descr="IMG_7438-001.JPG"/>
          <p:cNvPicPr>
            <a:picLocks noGrp="1" noChangeAspect="1"/>
          </p:cNvPicPr>
          <p:nvPr>
            <p:ph idx="1"/>
          </p:nvPr>
        </p:nvPicPr>
        <p:blipFill>
          <a:blip r:embed="rId2" cstate="print">
            <a:extLst>
              <a:ext uri="{28A0092B-C50C-407E-A947-70E740481C1C}">
                <a14:useLocalDpi xmlns:a14="http://schemas.microsoft.com/office/drawing/2010/main" val="0"/>
              </a:ext>
            </a:extLst>
          </a:blip>
          <a:srcRect t="5639" b="5639"/>
          <a:stretch>
            <a:fillRect/>
          </a:stretch>
        </p:blipFill>
        <p:spPr>
          <a:effectLst>
            <a:outerShdw blurRad="50800" dist="38100" dir="2700000" sx="102000" sy="102000" algn="tl" rotWithShape="0">
              <a:srgbClr val="000000">
                <a:alpha val="43000"/>
              </a:srgbClr>
            </a:outerShdw>
          </a:effectLst>
        </p:spPr>
      </p:pic>
    </p:spTree>
    <p:extLst>
      <p:ext uri="{BB962C8B-B14F-4D97-AF65-F5344CB8AC3E}">
        <p14:creationId xmlns:p14="http://schemas.microsoft.com/office/powerpoint/2010/main" val="422078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Streams: Tennessee</a:t>
            </a:r>
          </a:p>
        </p:txBody>
      </p:sp>
      <p:pic>
        <p:nvPicPr>
          <p:cNvPr id="4" name="Content Placeholder 3" descr="IMG_7998141-001.jpg"/>
          <p:cNvPicPr>
            <a:picLocks noGrp="1" noChangeAspect="1"/>
          </p:cNvPicPr>
          <p:nvPr>
            <p:ph idx="1"/>
          </p:nvPr>
        </p:nvPicPr>
        <p:blipFill>
          <a:blip r:embed="rId2">
            <a:extLst>
              <a:ext uri="{28A0092B-C50C-407E-A947-70E740481C1C}">
                <a14:useLocalDpi xmlns:a14="http://schemas.microsoft.com/office/drawing/2010/main" val="0"/>
              </a:ext>
            </a:extLst>
          </a:blip>
          <a:srcRect t="5611" b="5611"/>
          <a:stretch>
            <a:fillRect/>
          </a:stretch>
        </p:blipFill>
        <p:spPr/>
      </p:pic>
    </p:spTree>
    <p:extLst>
      <p:ext uri="{BB962C8B-B14F-4D97-AF65-F5344CB8AC3E}">
        <p14:creationId xmlns:p14="http://schemas.microsoft.com/office/powerpoint/2010/main" val="11160589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1812</TotalTime>
  <Words>2263</Words>
  <Application>Microsoft Macintosh PowerPoint</Application>
  <PresentationFormat>On-screen Show (4:3)</PresentationFormat>
  <Paragraphs>92</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Clarity</vt:lpstr>
      <vt:lpstr>The Great Smoky Mountains</vt:lpstr>
      <vt:lpstr>About Me</vt:lpstr>
      <vt:lpstr>    Overview</vt:lpstr>
      <vt:lpstr>The Streams and Quarry</vt:lpstr>
      <vt:lpstr>Streams: Tennessee</vt:lpstr>
      <vt:lpstr>Streams: Tennessee</vt:lpstr>
      <vt:lpstr>Streams: Tennessee</vt:lpstr>
      <vt:lpstr>Streams: Tennessee</vt:lpstr>
      <vt:lpstr>Streams: Tennessee</vt:lpstr>
      <vt:lpstr>Streams: Tennessee</vt:lpstr>
      <vt:lpstr>Streams: Tennessee</vt:lpstr>
      <vt:lpstr>Streams: Tennessee</vt:lpstr>
      <vt:lpstr>Streams: Tennessee</vt:lpstr>
      <vt:lpstr>Streams: Tennessee</vt:lpstr>
      <vt:lpstr>Streams: North Carolina</vt:lpstr>
      <vt:lpstr>Streams: North Carolina</vt:lpstr>
      <vt:lpstr>Streams: North Carolina</vt:lpstr>
      <vt:lpstr>Streams: North Carolina</vt:lpstr>
      <vt:lpstr>Streams: North Carolina</vt:lpstr>
      <vt:lpstr>Streams: North Carolina</vt:lpstr>
      <vt:lpstr>Streams: North Carolina</vt:lpstr>
      <vt:lpstr>Streams: North Carolina</vt:lpstr>
      <vt:lpstr>Streams: North Carolina</vt:lpstr>
      <vt:lpstr>Streams: North Carolina</vt:lpstr>
      <vt:lpstr>Streams: North Carolina</vt:lpstr>
      <vt:lpstr>Streams: North Carolina</vt:lpstr>
      <vt:lpstr>Streams: North Carolina</vt:lpstr>
      <vt:lpstr>Streams: North Carolina</vt:lpstr>
      <vt:lpstr>The Seasons and Hatches</vt:lpstr>
      <vt:lpstr>The Seasons and Hatches</vt:lpstr>
      <vt:lpstr>The Seasons and Hatches</vt:lpstr>
      <vt:lpstr>The Seasons and Hatches</vt:lpstr>
      <vt:lpstr>The Seasons and Hatches</vt:lpstr>
      <vt:lpstr>The Seasons and Hatches</vt:lpstr>
      <vt:lpstr>The Seasons and Hatches</vt:lpstr>
      <vt:lpstr>The Seasons and Hatches</vt:lpstr>
      <vt:lpstr>Tips for Success</vt:lpstr>
      <vt:lpstr>Tips for Success</vt:lpstr>
      <vt:lpstr>Tips for Success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Smoky Mountains</dc:title>
  <dc:creator>David Knapp</dc:creator>
  <cp:lastModifiedBy>David Knapp</cp:lastModifiedBy>
  <cp:revision>23</cp:revision>
  <dcterms:created xsi:type="dcterms:W3CDTF">2015-02-16T01:38:42Z</dcterms:created>
  <dcterms:modified xsi:type="dcterms:W3CDTF">2017-02-02T01:17:47Z</dcterms:modified>
</cp:coreProperties>
</file>